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7"/>
  </p:notesMasterIdLst>
  <p:handoutMasterIdLst>
    <p:handoutMasterId r:id="rId28"/>
  </p:handoutMasterIdLst>
  <p:sldIdLst>
    <p:sldId id="258" r:id="rId2"/>
    <p:sldId id="285" r:id="rId3"/>
    <p:sldId id="271" r:id="rId4"/>
    <p:sldId id="272" r:id="rId5"/>
    <p:sldId id="276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4" r:id="rId14"/>
    <p:sldId id="282" r:id="rId15"/>
    <p:sldId id="260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59" r:id="rId24"/>
    <p:sldId id="270" r:id="rId25"/>
    <p:sldId id="283" r:id="rId26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94" d="100"/>
          <a:sy n="94" d="100"/>
        </p:scale>
        <p:origin x="226" y="8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1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57:27.821" v="33" actId="790"/>
      <pc:docMkLst>
        <pc:docMk/>
      </pc:docMkLst>
      <pc:sldChg chg="modSp modNotes">
        <pc:chgData name="Fake Test User" userId="SID-0" providerId="Test" clId="FakeClientId" dt="2018-11-27T09:56:24.949" v="24" actId="790"/>
        <pc:sldMkLst>
          <pc:docMk/>
          <pc:sldMk cId="173668550" sldId="258"/>
        </pc:sldMkLst>
        <pc:spChg chg="mod">
          <ac:chgData name="Fake Test User" userId="SID-0" providerId="Test" clId="FakeClientId" dt="2018-11-27T09:52:25.119" v="0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9:52:25.119" v="0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30.714" v="25" actId="790"/>
        <pc:sldMkLst>
          <pc:docMk/>
          <pc:sldMk cId="1153074785" sldId="259"/>
        </pc:sldMkLst>
        <pc:spChg chg="mod">
          <ac:chgData name="Fake Test User" userId="SID-0" providerId="Test" clId="FakeClientId" dt="2018-11-27T09:52:33.212" v="1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9:52:33.212" v="1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36.214" v="26" actId="790"/>
        <pc:sldMkLst>
          <pc:docMk/>
          <pc:sldMk cId="840374242" sldId="260"/>
        </pc:sldMkLst>
        <pc:spChg chg="mod">
          <ac:chgData name="Fake Test User" userId="SID-0" providerId="Test" clId="FakeClientId" dt="2018-11-27T09:52:41.947" v="2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9:52:41.947" v="2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41.432" v="27" actId="790"/>
        <pc:sldMkLst>
          <pc:docMk/>
          <pc:sldMk cId="310570406" sldId="261"/>
        </pc:sldMkLst>
        <pc:spChg chg="mod">
          <ac:chgData name="Fake Test User" userId="SID-0" providerId="Test" clId="FakeClientId" dt="2018-11-27T09:52:48.165" v="3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9:52:48.165" v="3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47.276" v="28" actId="790"/>
        <pc:sldMkLst>
          <pc:docMk/>
          <pc:sldMk cId="1917223987" sldId="262"/>
        </pc:sldMkLst>
        <pc:spChg chg="mod">
          <ac:chgData name="Fake Test User" userId="SID-0" providerId="Test" clId="FakeClientId" dt="2018-11-27T09:52:53.899" v="4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9:52:53.899" v="4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51.885" v="29" actId="790"/>
        <pc:sldMkLst>
          <pc:docMk/>
          <pc:sldMk cId="3714522614" sldId="263"/>
        </pc:sldMkLst>
        <pc:spChg chg="mod">
          <ac:chgData name="Fake Test User" userId="SID-0" providerId="Test" clId="FakeClientId" dt="2018-11-27T09:53:05.851" v="5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9:53:05.851" v="5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7:12.946" v="30" actId="790"/>
        <pc:sldMkLst>
          <pc:docMk/>
          <pc:sldMk cId="4003618854" sldId="264"/>
        </pc:sldMkLst>
        <pc:spChg chg="mod">
          <ac:chgData name="Fake Test User" userId="SID-0" providerId="Test" clId="FakeClientId" dt="2018-11-27T09:53:11.038" v="6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9:53:11.038" v="6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7:18.259" v="31" actId="790"/>
        <pc:sldMkLst>
          <pc:docMk/>
          <pc:sldMk cId="236976409" sldId="265"/>
        </pc:sldMkLst>
        <pc:spChg chg="mod">
          <ac:chgData name="Fake Test User" userId="SID-0" providerId="Test" clId="FakeClientId" dt="2018-11-27T09:53:17.100" v="7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9:53:17.100" v="7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7:22.962" v="32" actId="790"/>
        <pc:sldMkLst>
          <pc:docMk/>
          <pc:sldMk cId="3596815891" sldId="266"/>
        </pc:sldMkLst>
        <pc:spChg chg="mod">
          <ac:chgData name="Fake Test User" userId="SID-0" providerId="Test" clId="FakeClientId" dt="2018-11-27T09:53:24.069" v="8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9:53:24.069" v="8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7:27.821" v="33" actId="790"/>
        <pc:sldMkLst>
          <pc:docMk/>
          <pc:sldMk cId="1484067023" sldId="267"/>
        </pc:sldMkLst>
        <pc:spChg chg="mod">
          <ac:chgData name="Fake Test User" userId="SID-0" providerId="Test" clId="FakeClientId" dt="2018-11-27T09:53:30.131" v="9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9:53:30.131" v="9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9:55:51.795" v="21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9:54:07.191" v="11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13.222" v="12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21.003" v="13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27.581" v="14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34.783" v="15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51.439" v="16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9:54:51.439" v="16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51.439" v="16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51.439" v="16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51.439" v="16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03.641" v="17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9:55:03.641" v="17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03.641" v="17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03.641" v="17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11.422" v="18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39.264" v="19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45.639" v="20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51.795" v="21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1\2021%20-%20Grafic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DELL%20OPTIPLEX\Desktop\EOS%20-%202022\PROCURATORE%2018-1-22\2022%20-%20GraficI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DELL%20OPTIPLEX\Desktop\EOS%20-%202022\PROCURATORE%2018-1-22\2022%20-%20GraficI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DELL%20OPTIPLEX\Desktop\EOS%20-%202022\PROCURATORE%2018-1-22\2022%20-%20GraficI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DELL%20OPTIPLEX\Desktop\EOS%20-%202022\PROCURATORE%2018-1-22\2022%20-%20GraficI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2\PROCURATORE%2018-1-22\2022%20-%20Grafic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2\PROCURATORE%2018-1-22\2022%20-%20GraficI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DELL%20OPTIPLEX\Desktop\EOS%20-%202022\PROCURATORE%2018-1-22\2022%20-%20Grafic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1\2021%20-%20Grafic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1\2021%20-%20GraficI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DELL%20OPTIPLEX\Desktop\EOS%20-%202021\2021%20-%20Grafic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1\2021%20-%20GraficI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1\2021%20-%20Grafic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1\2021%20-%20GraficI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OPTIPLEX\Desktop\EOS%20-%202021\2021%20-%20GraficI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DELL%20OPTIPLEX\Desktop\EOS%20-%202022\PROCURATORE%2018-1-22\2022%20-%20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14030841356893E-2"/>
          <c:y val="5.0529843089329944E-2"/>
          <c:w val="0.91548871584242975"/>
          <c:h val="0.7315752498088448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4000"/>
                    <a:lumMod val="118000"/>
                  </a:schemeClr>
                </a:gs>
                <a:gs pos="100000">
                  <a:schemeClr val="accent1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NAPOLI!$A$1:$A$10</c:f>
              <c:strCache>
                <c:ptCount val="10"/>
                <c:pt idx="0">
                  <c:v>1 - Chiaia Posillipo S.Ferdinando</c:v>
                </c:pt>
                <c:pt idx="1">
                  <c:v>2 - Avvocata Montecalvario Mercato Pendino Porto S.Giuseppe</c:v>
                </c:pt>
                <c:pt idx="2">
                  <c:v>3 - Stella S. Carlo all'Arena</c:v>
                </c:pt>
                <c:pt idx="3">
                  <c:v>4 - S. Lorenzo Vicaria Poggioreale Zona Industriale</c:v>
                </c:pt>
                <c:pt idx="4">
                  <c:v>5 - Arenella Vomero</c:v>
                </c:pt>
                <c:pt idx="5">
                  <c:v>6 - Ponticelli Barra S. Giovanni a Teduccio</c:v>
                </c:pt>
                <c:pt idx="6">
                  <c:v>7 - Miano Secondigliano S. Pietro a Patierno</c:v>
                </c:pt>
                <c:pt idx="7">
                  <c:v>8 - Piscinola Marianella Chiaiano Scampia</c:v>
                </c:pt>
                <c:pt idx="8">
                  <c:v>9 - Soccavo Pianura</c:v>
                </c:pt>
                <c:pt idx="9">
                  <c:v>10 - Bagnoli Fuorigrotta</c:v>
                </c:pt>
              </c:strCache>
            </c:strRef>
          </c:cat>
          <c:val>
            <c:numRef>
              <c:f>NAPOLI!$B$1:$B$10</c:f>
              <c:numCache>
                <c:formatCode>General</c:formatCode>
                <c:ptCount val="10"/>
                <c:pt idx="0">
                  <c:v>12</c:v>
                </c:pt>
                <c:pt idx="1">
                  <c:v>47</c:v>
                </c:pt>
                <c:pt idx="2">
                  <c:v>62</c:v>
                </c:pt>
                <c:pt idx="3">
                  <c:v>71</c:v>
                </c:pt>
                <c:pt idx="4">
                  <c:v>0</c:v>
                </c:pt>
                <c:pt idx="5">
                  <c:v>63</c:v>
                </c:pt>
                <c:pt idx="6">
                  <c:v>33</c:v>
                </c:pt>
                <c:pt idx="7">
                  <c:v>47</c:v>
                </c:pt>
                <c:pt idx="8">
                  <c:v>26</c:v>
                </c:pt>
                <c:pt idx="9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15365328"/>
        <c:axId val="1415357712"/>
      </c:barChart>
      <c:catAx>
        <c:axId val="1415365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57712"/>
        <c:crosses val="autoZero"/>
        <c:auto val="1"/>
        <c:lblAlgn val="ctr"/>
        <c:lblOffset val="100"/>
        <c:noMultiLvlLbl val="0"/>
      </c:catAx>
      <c:valAx>
        <c:axId val="141535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7981952870404E-2"/>
          <c:y val="2.4238666362834865E-2"/>
          <c:w val="0.93634283007155228"/>
          <c:h val="0.832275782488642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'Provincia NA'!$A$1:$A$17</c:f>
              <c:strCache>
                <c:ptCount val="17"/>
                <c:pt idx="0">
                  <c:v>BOSCOTRECASE</c:v>
                </c:pt>
                <c:pt idx="1">
                  <c:v>CAIVANO</c:v>
                </c:pt>
                <c:pt idx="2">
                  <c:v>CASTELLAMMARE DI STABIA</c:v>
                </c:pt>
                <c:pt idx="3">
                  <c:v>CICCIANO</c:v>
                </c:pt>
                <c:pt idx="4">
                  <c:v>ERCOLANO</c:v>
                </c:pt>
                <c:pt idx="5">
                  <c:v>FRATTAMINORE</c:v>
                </c:pt>
                <c:pt idx="6">
                  <c:v>GIUGLIANO IN CAMPANIA</c:v>
                </c:pt>
                <c:pt idx="7">
                  <c:v>LAGO PATRIA</c:v>
                </c:pt>
                <c:pt idx="8">
                  <c:v>MARANO</c:v>
                </c:pt>
                <c:pt idx="9">
                  <c:v>POLLENA TROCCHIA</c:v>
                </c:pt>
                <c:pt idx="10">
                  <c:v>POMIGLIANO D'ARCO</c:v>
                </c:pt>
                <c:pt idx="11">
                  <c:v>PORTICI</c:v>
                </c:pt>
                <c:pt idx="12">
                  <c:v>POZZUOLI</c:v>
                </c:pt>
                <c:pt idx="13">
                  <c:v>QUARTO</c:v>
                </c:pt>
                <c:pt idx="14">
                  <c:v>SOMMA VESUVIANA</c:v>
                </c:pt>
                <c:pt idx="15">
                  <c:v>STRIANO</c:v>
                </c:pt>
                <c:pt idx="16">
                  <c:v>TORRE ANNUNZIATA</c:v>
                </c:pt>
              </c:strCache>
            </c:strRef>
          </c:cat>
          <c:val>
            <c:numRef>
              <c:f>'Provincia NA'!$B$1:$B$17</c:f>
              <c:numCache>
                <c:formatCode>General</c:formatCode>
                <c:ptCount val="17"/>
                <c:pt idx="0">
                  <c:v>8</c:v>
                </c:pt>
                <c:pt idx="1">
                  <c:v>71</c:v>
                </c:pt>
                <c:pt idx="2">
                  <c:v>1</c:v>
                </c:pt>
                <c:pt idx="3">
                  <c:v>6</c:v>
                </c:pt>
                <c:pt idx="4">
                  <c:v>34</c:v>
                </c:pt>
                <c:pt idx="5">
                  <c:v>6</c:v>
                </c:pt>
                <c:pt idx="6">
                  <c:v>22</c:v>
                </c:pt>
                <c:pt idx="7">
                  <c:v>10</c:v>
                </c:pt>
                <c:pt idx="8">
                  <c:v>11</c:v>
                </c:pt>
                <c:pt idx="9">
                  <c:v>8</c:v>
                </c:pt>
                <c:pt idx="10">
                  <c:v>20</c:v>
                </c:pt>
                <c:pt idx="11">
                  <c:v>18</c:v>
                </c:pt>
                <c:pt idx="12">
                  <c:v>4</c:v>
                </c:pt>
                <c:pt idx="13">
                  <c:v>1</c:v>
                </c:pt>
                <c:pt idx="14">
                  <c:v>4</c:v>
                </c:pt>
                <c:pt idx="15">
                  <c:v>1</c:v>
                </c:pt>
                <c:pt idx="16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5363696"/>
        <c:axId val="1415358800"/>
      </c:barChart>
      <c:catAx>
        <c:axId val="141536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5358800"/>
        <c:crosses val="autoZero"/>
        <c:auto val="1"/>
        <c:lblAlgn val="ctr"/>
        <c:lblOffset val="100"/>
        <c:noMultiLvlLbl val="0"/>
      </c:catAx>
      <c:valAx>
        <c:axId val="141535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363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23960307100649E-2"/>
          <c:y val="0.10429496108347985"/>
          <c:w val="0.97301079343691643"/>
          <c:h val="0.752373484010269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AVELLINO!$A$1:$A$8</c:f>
              <c:strCache>
                <c:ptCount val="1"/>
                <c:pt idx="0">
                  <c:v>AVELLINO</c:v>
                </c:pt>
              </c:strCache>
            </c:strRef>
          </c:cat>
          <c:val>
            <c:numRef>
              <c:f>AVELLINO!$B$1:$B$8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370224"/>
        <c:axId val="1415354992"/>
      </c:barChart>
      <c:catAx>
        <c:axId val="141537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5354992"/>
        <c:crosses val="autoZero"/>
        <c:auto val="1"/>
        <c:lblAlgn val="ctr"/>
        <c:lblOffset val="100"/>
        <c:noMultiLvlLbl val="0"/>
      </c:catAx>
      <c:valAx>
        <c:axId val="141535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370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BENEVENTO!$A$1:$A$8</c:f>
              <c:strCache>
                <c:ptCount val="2"/>
                <c:pt idx="0">
                  <c:v>BENEVENTO</c:v>
                </c:pt>
                <c:pt idx="1">
                  <c:v>AMOROSI</c:v>
                </c:pt>
              </c:strCache>
            </c:strRef>
          </c:cat>
          <c:val>
            <c:numRef>
              <c:f>BENEVENTO!$B$1:$B$8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359344"/>
        <c:axId val="1415359888"/>
      </c:barChart>
      <c:catAx>
        <c:axId val="141535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5359888"/>
        <c:crosses val="autoZero"/>
        <c:auto val="1"/>
        <c:lblAlgn val="ctr"/>
        <c:lblOffset val="100"/>
        <c:noMultiLvlLbl val="0"/>
      </c:catAx>
      <c:valAx>
        <c:axId val="141535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35934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12536542688261E-2"/>
          <c:y val="2.9232542614637626E-2"/>
          <c:w val="0.87158158414480036"/>
          <c:h val="0.87267189942489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CASERTA!$A$2:$A$8</c:f>
              <c:strCache>
                <c:ptCount val="7"/>
                <c:pt idx="0">
                  <c:v>AVERSA</c:v>
                </c:pt>
                <c:pt idx="1">
                  <c:v>CASTEL VOLTURNO</c:v>
                </c:pt>
                <c:pt idx="2">
                  <c:v>LUSCIANO</c:v>
                </c:pt>
                <c:pt idx="3">
                  <c:v>MARCIANISE</c:v>
                </c:pt>
                <c:pt idx="4">
                  <c:v>SAN FELICE A CANCELLO</c:v>
                </c:pt>
                <c:pt idx="5">
                  <c:v>SANTA MARIA A VICO</c:v>
                </c:pt>
                <c:pt idx="6">
                  <c:v>SANT'ARPINO</c:v>
                </c:pt>
              </c:strCache>
            </c:strRef>
          </c:cat>
          <c:val>
            <c:numRef>
              <c:f>CASERTA!$B$2:$B$8</c:f>
              <c:numCache>
                <c:formatCode>General</c:formatCode>
                <c:ptCount val="7"/>
                <c:pt idx="0">
                  <c:v>16</c:v>
                </c:pt>
                <c:pt idx="1">
                  <c:v>14</c:v>
                </c:pt>
                <c:pt idx="2">
                  <c:v>24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5360432"/>
        <c:axId val="1415360976"/>
      </c:barChart>
      <c:catAx>
        <c:axId val="141536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5360976"/>
        <c:crosses val="autoZero"/>
        <c:auto val="1"/>
        <c:lblAlgn val="ctr"/>
        <c:lblOffset val="100"/>
        <c:noMultiLvlLbl val="0"/>
      </c:catAx>
      <c:valAx>
        <c:axId val="141536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36043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EOS - 2021/2022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TUTTI!$A$1:$A$5</c:f>
              <c:strCache>
                <c:ptCount val="5"/>
                <c:pt idx="0">
                  <c:v>NAPOLI</c:v>
                </c:pt>
                <c:pt idx="1">
                  <c:v>PROVINCIA DI NAPOLI</c:v>
                </c:pt>
                <c:pt idx="2">
                  <c:v>AVELLINO E PROVINCIA</c:v>
                </c:pt>
                <c:pt idx="3">
                  <c:v>BENEVENTO E PROVINCIA</c:v>
                </c:pt>
                <c:pt idx="4">
                  <c:v>CASERTA E PROVINCIA</c:v>
                </c:pt>
              </c:strCache>
            </c:strRef>
          </c:cat>
          <c:val>
            <c:numRef>
              <c:f>TUTTI!$B$1:$B$5</c:f>
              <c:numCache>
                <c:formatCode>General</c:formatCode>
                <c:ptCount val="5"/>
                <c:pt idx="0">
                  <c:v>72</c:v>
                </c:pt>
                <c:pt idx="1">
                  <c:v>231</c:v>
                </c:pt>
                <c:pt idx="2">
                  <c:v>3</c:v>
                </c:pt>
                <c:pt idx="3">
                  <c:v>5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15361520"/>
        <c:axId val="1415362608"/>
        <c:axId val="0"/>
      </c:bar3DChart>
      <c:catAx>
        <c:axId val="141536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2608"/>
        <c:crosses val="autoZero"/>
        <c:auto val="1"/>
        <c:lblAlgn val="ctr"/>
        <c:lblOffset val="100"/>
        <c:noMultiLvlLbl val="0"/>
      </c:catAx>
      <c:valAx>
        <c:axId val="14153626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2250337657615637"/>
                  <c:y val="0.178515786182748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761919015426256E-2"/>
                  <c:y val="-0.28481458393764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6149243288854E-2"/>
                  <c:y val="1.00067023814545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82682181318671E-2"/>
                  <c:y val="-2.5189913827268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617660021246497"/>
                  <c:y val="0.166181390640864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TUTTI!$A$1:$A$5</c:f>
              <c:strCache>
                <c:ptCount val="5"/>
                <c:pt idx="0">
                  <c:v>NAPOLI</c:v>
                </c:pt>
                <c:pt idx="1">
                  <c:v>PROVINCIA DI NAPOLI</c:v>
                </c:pt>
                <c:pt idx="2">
                  <c:v>AVELLINO E PROVINCIA</c:v>
                </c:pt>
                <c:pt idx="3">
                  <c:v>BENEVENTO E PROVINCIA</c:v>
                </c:pt>
                <c:pt idx="4">
                  <c:v>CASERTA E PROVINCIA</c:v>
                </c:pt>
              </c:strCache>
            </c:strRef>
          </c:cat>
          <c:val>
            <c:numRef>
              <c:f>TUTTI!$B$1:$B$5</c:f>
              <c:numCache>
                <c:formatCode>General</c:formatCode>
                <c:ptCount val="5"/>
                <c:pt idx="0">
                  <c:v>72</c:v>
                </c:pt>
                <c:pt idx="1">
                  <c:v>231</c:v>
                </c:pt>
                <c:pt idx="2">
                  <c:v>3</c:v>
                </c:pt>
                <c:pt idx="3">
                  <c:v>5</c:v>
                </c:pt>
                <c:pt idx="4">
                  <c:v>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'GRADO ISTRUZIONE'!$A$1:$B$15</c:f>
              <c:multiLvlStrCache>
                <c:ptCount val="15"/>
                <c:lvl>
                  <c:pt idx="0">
                    <c:v>Elementari</c:v>
                  </c:pt>
                  <c:pt idx="1">
                    <c:v>Medie</c:v>
                  </c:pt>
                  <c:pt idx="2">
                    <c:v>Superiori</c:v>
                  </c:pt>
                  <c:pt idx="3">
                    <c:v>Elementari</c:v>
                  </c:pt>
                  <c:pt idx="4">
                    <c:v>Medie</c:v>
                  </c:pt>
                  <c:pt idx="5">
                    <c:v>Superiori</c:v>
                  </c:pt>
                  <c:pt idx="6">
                    <c:v>Elementari</c:v>
                  </c:pt>
                  <c:pt idx="7">
                    <c:v>Medie</c:v>
                  </c:pt>
                  <c:pt idx="8">
                    <c:v>Superiori</c:v>
                  </c:pt>
                  <c:pt idx="9">
                    <c:v>Elementari</c:v>
                  </c:pt>
                  <c:pt idx="10">
                    <c:v>Medie</c:v>
                  </c:pt>
                  <c:pt idx="11">
                    <c:v>Superiori</c:v>
                  </c:pt>
                  <c:pt idx="12">
                    <c:v>Elementari</c:v>
                  </c:pt>
                  <c:pt idx="13">
                    <c:v>Medie</c:v>
                  </c:pt>
                  <c:pt idx="14">
                    <c:v>Superiori</c:v>
                  </c:pt>
                </c:lvl>
                <c:lvl>
                  <c:pt idx="0">
                    <c:v>NAPOLI</c:v>
                  </c:pt>
                  <c:pt idx="3">
                    <c:v>PROVINCIA NAPOLI</c:v>
                  </c:pt>
                  <c:pt idx="6">
                    <c:v>AVELLINO E PROVINCIA</c:v>
                  </c:pt>
                  <c:pt idx="9">
                    <c:v>BENEVENTO E PROVINCIA</c:v>
                  </c:pt>
                  <c:pt idx="12">
                    <c:v>CASERTA E PROVINCIA</c:v>
                  </c:pt>
                </c:lvl>
              </c:multiLvlStrCache>
            </c:multiLvlStrRef>
          </c:cat>
          <c:val>
            <c:numRef>
              <c:f>'GRADO ISTRUZIONE'!$C$1:$C$15</c:f>
              <c:numCache>
                <c:formatCode>General</c:formatCode>
                <c:ptCount val="15"/>
                <c:pt idx="0">
                  <c:v>0</c:v>
                </c:pt>
                <c:pt idx="1">
                  <c:v>14</c:v>
                </c:pt>
                <c:pt idx="2">
                  <c:v>58</c:v>
                </c:pt>
                <c:pt idx="3">
                  <c:v>13</c:v>
                </c:pt>
                <c:pt idx="4">
                  <c:v>60</c:v>
                </c:pt>
                <c:pt idx="5">
                  <c:v>158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2</c:v>
                </c:pt>
                <c:pt idx="13">
                  <c:v>58</c:v>
                </c:pt>
                <c:pt idx="14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6178000"/>
        <c:axId val="1416180720"/>
      </c:barChart>
      <c:catAx>
        <c:axId val="141617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6180720"/>
        <c:crosses val="autoZero"/>
        <c:auto val="1"/>
        <c:lblAlgn val="ctr"/>
        <c:lblOffset val="100"/>
        <c:noMultiLvlLbl val="0"/>
      </c:catAx>
      <c:valAx>
        <c:axId val="141618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617800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23686464428538"/>
          <c:y val="0.21999738124335391"/>
          <c:w val="0.68755223439338964"/>
          <c:h val="0.4258258545143335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'Provincia NA'!$A$1:$A$35</c:f>
              <c:strCache>
                <c:ptCount val="35"/>
                <c:pt idx="0">
                  <c:v>AFRAGOLA</c:v>
                </c:pt>
                <c:pt idx="1">
                  <c:v>BACOLI</c:v>
                </c:pt>
                <c:pt idx="2">
                  <c:v>BOSCOREALE</c:v>
                </c:pt>
                <c:pt idx="3">
                  <c:v>BOSCOTRECASE</c:v>
                </c:pt>
                <c:pt idx="4">
                  <c:v>CAIVANO</c:v>
                </c:pt>
                <c:pt idx="5">
                  <c:v>CASALNUOVO DI NAPOLI</c:v>
                </c:pt>
                <c:pt idx="6">
                  <c:v>CASANDRINO</c:v>
                </c:pt>
                <c:pt idx="7">
                  <c:v>CASAVATORE</c:v>
                </c:pt>
                <c:pt idx="8">
                  <c:v>CASORIA</c:v>
                </c:pt>
                <c:pt idx="9">
                  <c:v>CASTELLAMMARE DI STABIA</c:v>
                </c:pt>
                <c:pt idx="10">
                  <c:v>CICCIANO</c:v>
                </c:pt>
                <c:pt idx="11">
                  <c:v>ERCOLANO</c:v>
                </c:pt>
                <c:pt idx="12">
                  <c:v>FRATTAMAGGIORE</c:v>
                </c:pt>
                <c:pt idx="13">
                  <c:v>GIUGLIANO IN CAMPANIA</c:v>
                </c:pt>
                <c:pt idx="14">
                  <c:v>GRUMO NEVANO</c:v>
                </c:pt>
                <c:pt idx="15">
                  <c:v>LAGO PATRIA</c:v>
                </c:pt>
                <c:pt idx="16">
                  <c:v>MARANO</c:v>
                </c:pt>
                <c:pt idx="17">
                  <c:v>MARIGLIANO</c:v>
                </c:pt>
                <c:pt idx="18">
                  <c:v>MUGNANO DI NA</c:v>
                </c:pt>
                <c:pt idx="19">
                  <c:v>MELITO DI NAPOLI</c:v>
                </c:pt>
                <c:pt idx="20">
                  <c:v>META</c:v>
                </c:pt>
                <c:pt idx="21">
                  <c:v>NOLA</c:v>
                </c:pt>
                <c:pt idx="22">
                  <c:v>OTTAVIANO</c:v>
                </c:pt>
                <c:pt idx="23">
                  <c:v>POMIGLIANO</c:v>
                </c:pt>
                <c:pt idx="24">
                  <c:v>PORTICI</c:v>
                </c:pt>
                <c:pt idx="25">
                  <c:v>POZZUOLI</c:v>
                </c:pt>
                <c:pt idx="26">
                  <c:v>QUARTO</c:v>
                </c:pt>
                <c:pt idx="27">
                  <c:v>S.ANTIMO</c:v>
                </c:pt>
                <c:pt idx="28">
                  <c:v>SAN GENNARO VESUVIANO</c:v>
                </c:pt>
                <c:pt idx="29">
                  <c:v>SAN SEBASTIANO AL VESUVIO</c:v>
                </c:pt>
                <c:pt idx="30">
                  <c:v>SANTA MARIA LA CARITA'</c:v>
                </c:pt>
                <c:pt idx="31">
                  <c:v>SAVIANO</c:v>
                </c:pt>
                <c:pt idx="32">
                  <c:v>TORRE ANNUNZIATA</c:v>
                </c:pt>
                <c:pt idx="33">
                  <c:v>TORRE DEL GRECO</c:v>
                </c:pt>
                <c:pt idx="34">
                  <c:v>VILLARICCA</c:v>
                </c:pt>
              </c:strCache>
            </c:strRef>
          </c:cat>
          <c:val>
            <c:numRef>
              <c:f>'Provincia NA'!$B$1:$B$35</c:f>
              <c:numCache>
                <c:formatCode>General</c:formatCode>
                <c:ptCount val="35"/>
                <c:pt idx="0">
                  <c:v>49</c:v>
                </c:pt>
                <c:pt idx="1">
                  <c:v>2</c:v>
                </c:pt>
                <c:pt idx="2">
                  <c:v>4</c:v>
                </c:pt>
                <c:pt idx="3">
                  <c:v>13</c:v>
                </c:pt>
                <c:pt idx="4">
                  <c:v>173</c:v>
                </c:pt>
                <c:pt idx="5">
                  <c:v>4</c:v>
                </c:pt>
                <c:pt idx="6">
                  <c:v>2</c:v>
                </c:pt>
                <c:pt idx="7">
                  <c:v>14</c:v>
                </c:pt>
                <c:pt idx="8">
                  <c:v>14</c:v>
                </c:pt>
                <c:pt idx="9">
                  <c:v>18</c:v>
                </c:pt>
                <c:pt idx="10">
                  <c:v>39</c:v>
                </c:pt>
                <c:pt idx="11">
                  <c:v>40</c:v>
                </c:pt>
                <c:pt idx="12">
                  <c:v>4</c:v>
                </c:pt>
                <c:pt idx="13">
                  <c:v>28</c:v>
                </c:pt>
                <c:pt idx="14">
                  <c:v>37</c:v>
                </c:pt>
                <c:pt idx="15">
                  <c:v>15</c:v>
                </c:pt>
                <c:pt idx="16">
                  <c:v>18</c:v>
                </c:pt>
                <c:pt idx="17">
                  <c:v>3</c:v>
                </c:pt>
                <c:pt idx="18">
                  <c:v>7</c:v>
                </c:pt>
                <c:pt idx="19">
                  <c:v>17</c:v>
                </c:pt>
                <c:pt idx="20">
                  <c:v>3</c:v>
                </c:pt>
                <c:pt idx="21">
                  <c:v>2</c:v>
                </c:pt>
                <c:pt idx="22">
                  <c:v>6</c:v>
                </c:pt>
                <c:pt idx="23">
                  <c:v>5</c:v>
                </c:pt>
                <c:pt idx="24">
                  <c:v>46</c:v>
                </c:pt>
                <c:pt idx="25">
                  <c:v>96</c:v>
                </c:pt>
                <c:pt idx="26">
                  <c:v>18</c:v>
                </c:pt>
                <c:pt idx="27">
                  <c:v>51</c:v>
                </c:pt>
                <c:pt idx="28">
                  <c:v>21</c:v>
                </c:pt>
                <c:pt idx="29">
                  <c:v>2</c:v>
                </c:pt>
                <c:pt idx="30">
                  <c:v>2</c:v>
                </c:pt>
                <c:pt idx="31">
                  <c:v>49</c:v>
                </c:pt>
                <c:pt idx="32">
                  <c:v>134</c:v>
                </c:pt>
                <c:pt idx="33">
                  <c:v>32</c:v>
                </c:pt>
                <c:pt idx="34">
                  <c:v>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415366416"/>
        <c:axId val="1415358256"/>
      </c:barChart>
      <c:catAx>
        <c:axId val="141536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58256"/>
        <c:crosses val="autoZero"/>
        <c:auto val="1"/>
        <c:lblAlgn val="ctr"/>
        <c:lblOffset val="100"/>
        <c:noMultiLvlLbl val="0"/>
      </c:catAx>
      <c:valAx>
        <c:axId val="14153582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773628520361625E-2"/>
          <c:y val="0.1042949346395077"/>
          <c:w val="0.89177487709288517"/>
          <c:h val="0.7523734840102694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AVELLINO!$A$1:$A$7</c:f>
              <c:strCache>
                <c:ptCount val="1"/>
                <c:pt idx="0">
                  <c:v>PAGO DEL VALLO DI LAURO</c:v>
                </c:pt>
              </c:strCache>
            </c:strRef>
          </c:cat>
          <c:val>
            <c:numRef>
              <c:f>AVELLINO!$B$1:$B$7</c:f>
              <c:numCache>
                <c:formatCode>General</c:formatCode>
                <c:ptCount val="7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15365872"/>
        <c:axId val="1415366960"/>
      </c:barChart>
      <c:catAx>
        <c:axId val="1415365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6960"/>
        <c:crosses val="autoZero"/>
        <c:auto val="1"/>
        <c:lblAlgn val="ctr"/>
        <c:lblOffset val="100"/>
        <c:noMultiLvlLbl val="0"/>
      </c:catAx>
      <c:valAx>
        <c:axId val="14153669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BENEVENTO!$A$1:$A$7</c:f>
              <c:strCache>
                <c:ptCount val="1"/>
                <c:pt idx="0">
                  <c:v>MOIANO</c:v>
                </c:pt>
              </c:strCache>
            </c:strRef>
          </c:cat>
          <c:val>
            <c:numRef>
              <c:f>BENEVENTO!$B$1:$B$7</c:f>
              <c:numCache>
                <c:formatCode>General</c:formatCode>
                <c:ptCount val="7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368048"/>
        <c:axId val="1415369136"/>
      </c:barChart>
      <c:catAx>
        <c:axId val="141536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5369136"/>
        <c:crosses val="autoZero"/>
        <c:auto val="1"/>
        <c:lblAlgn val="ctr"/>
        <c:lblOffset val="100"/>
        <c:noMultiLvlLbl val="0"/>
      </c:catAx>
      <c:valAx>
        <c:axId val="141536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368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CASERTA!$A$2:$A$9</c:f>
              <c:strCache>
                <c:ptCount val="8"/>
                <c:pt idx="0">
                  <c:v>AVERSA</c:v>
                </c:pt>
                <c:pt idx="1">
                  <c:v>CASAL DI PRINCIPE</c:v>
                </c:pt>
                <c:pt idx="2">
                  <c:v>CASTEL VOLTURNO</c:v>
                </c:pt>
                <c:pt idx="3">
                  <c:v>FRIGNANO</c:v>
                </c:pt>
                <c:pt idx="4">
                  <c:v>MADDALONI</c:v>
                </c:pt>
                <c:pt idx="5">
                  <c:v>MONDRAGONE</c:v>
                </c:pt>
                <c:pt idx="6">
                  <c:v>SAN MARCELLINO</c:v>
                </c:pt>
                <c:pt idx="7">
                  <c:v>TEANO</c:v>
                </c:pt>
              </c:strCache>
            </c:strRef>
          </c:cat>
          <c:val>
            <c:numRef>
              <c:f>CASERTA!$B$2:$B$9</c:f>
              <c:numCache>
                <c:formatCode>General</c:formatCode>
                <c:ptCount val="8"/>
                <c:pt idx="0">
                  <c:v>26</c:v>
                </c:pt>
                <c:pt idx="1">
                  <c:v>17</c:v>
                </c:pt>
                <c:pt idx="2">
                  <c:v>28</c:v>
                </c:pt>
                <c:pt idx="3">
                  <c:v>6</c:v>
                </c:pt>
                <c:pt idx="4">
                  <c:v>5</c:v>
                </c:pt>
                <c:pt idx="5">
                  <c:v>49</c:v>
                </c:pt>
                <c:pt idx="6">
                  <c:v>9</c:v>
                </c:pt>
                <c:pt idx="7">
                  <c:v>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15363152"/>
        <c:axId val="1415368592"/>
      </c:barChart>
      <c:catAx>
        <c:axId val="141536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8592"/>
        <c:crosses val="autoZero"/>
        <c:auto val="1"/>
        <c:lblAlgn val="ctr"/>
        <c:lblOffset val="100"/>
        <c:noMultiLvlLbl val="0"/>
      </c:catAx>
      <c:valAx>
        <c:axId val="141536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EOS - 2020/2021</a:t>
            </a:r>
          </a:p>
        </c:rich>
      </c:tx>
      <c:layout>
        <c:manualLayout>
          <c:xMode val="edge"/>
          <c:yMode val="edge"/>
          <c:x val="0.47527948607994747"/>
          <c:y val="1.4697441025071289E-2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TUTTI!$A$1:$A$5</c:f>
              <c:strCache>
                <c:ptCount val="5"/>
                <c:pt idx="0">
                  <c:v>NAPOLI</c:v>
                </c:pt>
                <c:pt idx="1">
                  <c:v>PROVINCIA DI NAPOLI</c:v>
                </c:pt>
                <c:pt idx="2">
                  <c:v>AVELLINO E PROVINCIA</c:v>
                </c:pt>
                <c:pt idx="3">
                  <c:v>BENEVENTO E PROVINCIA</c:v>
                </c:pt>
                <c:pt idx="4">
                  <c:v>CASERTA E PROVINCIA</c:v>
                </c:pt>
              </c:strCache>
            </c:strRef>
          </c:cat>
          <c:val>
            <c:numRef>
              <c:f>TUTTI!$B$1:$B$5</c:f>
              <c:numCache>
                <c:formatCode>General</c:formatCode>
                <c:ptCount val="5"/>
                <c:pt idx="0">
                  <c:v>398</c:v>
                </c:pt>
                <c:pt idx="1">
                  <c:v>986</c:v>
                </c:pt>
                <c:pt idx="2">
                  <c:v>10</c:v>
                </c:pt>
                <c:pt idx="3">
                  <c:v>6</c:v>
                </c:pt>
                <c:pt idx="4">
                  <c:v>168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15364240"/>
        <c:axId val="1415362064"/>
      </c:barChart>
      <c:catAx>
        <c:axId val="141536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2064"/>
        <c:crosses val="autoZero"/>
        <c:auto val="1"/>
        <c:lblAlgn val="ctr"/>
        <c:lblOffset val="100"/>
        <c:noMultiLvlLbl val="0"/>
      </c:catAx>
      <c:valAx>
        <c:axId val="141536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6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039241979142713E-2"/>
          <c:y val="2.3951385374190247E-2"/>
          <c:w val="0.73524830143765252"/>
          <c:h val="0.952097229251619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415779383686049"/>
                  <c:y val="0.115106209049474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429928974300014"/>
                  <c:y val="-0.332197485601737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019866009719849E-3"/>
                  <c:y val="3.71599657651207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61439426627016E-2"/>
                  <c:y val="9.078209417060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784565711475592E-2"/>
                  <c:y val="0.112095226730637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TUTTI!$A$1:$A$5</c:f>
              <c:strCache>
                <c:ptCount val="5"/>
                <c:pt idx="0">
                  <c:v>NAPOLI</c:v>
                </c:pt>
                <c:pt idx="1">
                  <c:v>PROVINCIA DI NAPOLI</c:v>
                </c:pt>
                <c:pt idx="2">
                  <c:v>AVELLINO E PROVINCIA</c:v>
                </c:pt>
                <c:pt idx="3">
                  <c:v>BENEVENTO E PROVINCIA</c:v>
                </c:pt>
                <c:pt idx="4">
                  <c:v>CASERTA E PROVINCIA</c:v>
                </c:pt>
              </c:strCache>
            </c:strRef>
          </c:cat>
          <c:val>
            <c:numRef>
              <c:f>TUTTI!$B$1:$B$5</c:f>
              <c:numCache>
                <c:formatCode>General</c:formatCode>
                <c:ptCount val="5"/>
                <c:pt idx="0">
                  <c:v>398</c:v>
                </c:pt>
                <c:pt idx="1">
                  <c:v>986</c:v>
                </c:pt>
                <c:pt idx="2">
                  <c:v>10</c:v>
                </c:pt>
                <c:pt idx="3">
                  <c:v>6</c:v>
                </c:pt>
                <c:pt idx="4">
                  <c:v>168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'GRADO ISTRUZIONE'!$A$1:$B$15</c:f>
              <c:multiLvlStrCache>
                <c:ptCount val="15"/>
                <c:lvl>
                  <c:pt idx="0">
                    <c:v>Elementari</c:v>
                  </c:pt>
                  <c:pt idx="1">
                    <c:v>Medie</c:v>
                  </c:pt>
                  <c:pt idx="2">
                    <c:v>Superiori</c:v>
                  </c:pt>
                  <c:pt idx="3">
                    <c:v>Elementari</c:v>
                  </c:pt>
                  <c:pt idx="4">
                    <c:v>Medie</c:v>
                  </c:pt>
                  <c:pt idx="5">
                    <c:v>Superiori</c:v>
                  </c:pt>
                  <c:pt idx="6">
                    <c:v>Elementari</c:v>
                  </c:pt>
                  <c:pt idx="7">
                    <c:v>Medie</c:v>
                  </c:pt>
                  <c:pt idx="8">
                    <c:v>Superiori</c:v>
                  </c:pt>
                  <c:pt idx="9">
                    <c:v>Elementari</c:v>
                  </c:pt>
                  <c:pt idx="10">
                    <c:v>Medie</c:v>
                  </c:pt>
                  <c:pt idx="11">
                    <c:v>Superiori</c:v>
                  </c:pt>
                  <c:pt idx="12">
                    <c:v>Elementari</c:v>
                  </c:pt>
                  <c:pt idx="13">
                    <c:v>Medie</c:v>
                  </c:pt>
                  <c:pt idx="14">
                    <c:v>Superiori</c:v>
                  </c:pt>
                </c:lvl>
                <c:lvl>
                  <c:pt idx="0">
                    <c:v>NAPOLI</c:v>
                  </c:pt>
                  <c:pt idx="3">
                    <c:v>PROVINCIA NAPOLI</c:v>
                  </c:pt>
                  <c:pt idx="6">
                    <c:v>AVELLINO E PROVINCIA</c:v>
                  </c:pt>
                  <c:pt idx="9">
                    <c:v>BENEVENTO E PROVINCIA</c:v>
                  </c:pt>
                  <c:pt idx="12">
                    <c:v>CASERTA E PROVINCIA</c:v>
                  </c:pt>
                </c:lvl>
              </c:multiLvlStrCache>
            </c:multiLvlStrRef>
          </c:cat>
          <c:val>
            <c:numRef>
              <c:f>'GRADO ISTRUZIONE'!$C$1:$C$15</c:f>
              <c:numCache>
                <c:formatCode>General</c:formatCode>
                <c:ptCount val="15"/>
                <c:pt idx="0">
                  <c:v>58</c:v>
                </c:pt>
                <c:pt idx="1">
                  <c:v>205</c:v>
                </c:pt>
                <c:pt idx="2">
                  <c:v>135</c:v>
                </c:pt>
                <c:pt idx="3">
                  <c:v>178</c:v>
                </c:pt>
                <c:pt idx="4">
                  <c:v>468</c:v>
                </c:pt>
                <c:pt idx="5">
                  <c:v>340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  <c:pt idx="12">
                  <c:v>69</c:v>
                </c:pt>
                <c:pt idx="13">
                  <c:v>55</c:v>
                </c:pt>
                <c:pt idx="14">
                  <c:v>44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15355536"/>
        <c:axId val="1415356624"/>
      </c:barChart>
      <c:catAx>
        <c:axId val="141535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356624"/>
        <c:crosses val="autoZero"/>
        <c:auto val="1"/>
        <c:lblAlgn val="ctr"/>
        <c:lblOffset val="100"/>
        <c:noMultiLvlLbl val="0"/>
      </c:catAx>
      <c:valAx>
        <c:axId val="14153566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535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88133625718073E-2"/>
          <c:y val="0.25895474344300778"/>
          <c:w val="0.91407014368445527"/>
          <c:h val="0.60174501312335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NAPOLI!$A$1:$A$10</c:f>
              <c:strCache>
                <c:ptCount val="10"/>
                <c:pt idx="0">
                  <c:v>1 - Chiaia Posillipo S.Ferdinando</c:v>
                </c:pt>
                <c:pt idx="1">
                  <c:v>2 - Avvocata Montecalvario Mercato Pendino Porto S.Giuseppe</c:v>
                </c:pt>
                <c:pt idx="2">
                  <c:v>3 - Stella S. Carlo all'Arena</c:v>
                </c:pt>
                <c:pt idx="3">
                  <c:v>4 - S. Lorenzo Vicaria Poggioreale Zona Industriale</c:v>
                </c:pt>
                <c:pt idx="4">
                  <c:v>5 - Arenella Vomero</c:v>
                </c:pt>
                <c:pt idx="5">
                  <c:v>6 - Ponticelli Barra S. Giovanni a Teduccio</c:v>
                </c:pt>
                <c:pt idx="6">
                  <c:v>7 - Miano Secondigliano S. Pietro a Patierno</c:v>
                </c:pt>
                <c:pt idx="7">
                  <c:v>8 - Piscinola Marianella Chiaiano Scampia</c:v>
                </c:pt>
                <c:pt idx="8">
                  <c:v>9 - Soccavo Pianura</c:v>
                </c:pt>
                <c:pt idx="9">
                  <c:v>10 - Bagnoli Fuorigrotta</c:v>
                </c:pt>
              </c:strCache>
            </c:strRef>
          </c:cat>
          <c:val>
            <c:numRef>
              <c:f>NAPOLI!$B$1:$B$10</c:f>
              <c:numCache>
                <c:formatCode>General</c:formatCode>
                <c:ptCount val="10"/>
                <c:pt idx="0">
                  <c:v>14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18</c:v>
                </c:pt>
                <c:pt idx="6">
                  <c:v>0</c:v>
                </c:pt>
                <c:pt idx="7">
                  <c:v>14</c:v>
                </c:pt>
                <c:pt idx="8">
                  <c:v>0</c:v>
                </c:pt>
                <c:pt idx="9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5369680"/>
        <c:axId val="1415357168"/>
      </c:barChart>
      <c:catAx>
        <c:axId val="141536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5357168"/>
        <c:crosses val="autoZero"/>
        <c:auto val="1"/>
        <c:lblAlgn val="ctr"/>
        <c:lblOffset val="100"/>
        <c:noMultiLvlLbl val="0"/>
      </c:catAx>
      <c:valAx>
        <c:axId val="141535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5369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0.17557</cdr:x>
      <cdr:y>0</cdr:y>
    </cdr:from>
    <cdr:to>
      <cdr:x>0.91064</cdr:x>
      <cdr:y>0.047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656184" y="0"/>
          <a:ext cx="6933950" cy="28767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>
              <a:latin typeface="Times New Roman" pitchFamily="18" charset="0"/>
              <a:cs typeface="Times New Roman" pitchFamily="18" charset="0"/>
            </a:rPr>
            <a:t>EVASIONE</a:t>
          </a:r>
          <a:r>
            <a:rPr lang="it-IT" sz="1600" b="1" baseline="0" dirty="0">
              <a:latin typeface="Times New Roman" pitchFamily="18" charset="0"/>
              <a:cs typeface="Times New Roman" pitchFamily="18" charset="0"/>
            </a:rPr>
            <a:t> SCOLASTICA NAPOLI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0.15241</cdr:x>
      <cdr:y>0.02774</cdr:y>
    </cdr:from>
    <cdr:to>
      <cdr:x>0.85495</cdr:x>
      <cdr:y>0.0814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737360" y="232410"/>
          <a:ext cx="8008620" cy="44958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200" b="1" baseline="0" dirty="0" smtClean="0">
              <a:latin typeface="Times New Roman" pitchFamily="18" charset="0"/>
              <a:cs typeface="Times New Roman" pitchFamily="18" charset="0"/>
            </a:rPr>
            <a:t>AVELLINO </a:t>
          </a:r>
          <a:r>
            <a:rPr lang="it-IT" sz="1200" b="1" baseline="0" dirty="0">
              <a:latin typeface="Times New Roman" pitchFamily="18" charset="0"/>
              <a:cs typeface="Times New Roman" pitchFamily="18" charset="0"/>
            </a:rPr>
            <a:t>E </a:t>
          </a:r>
          <a:r>
            <a:rPr lang="it-IT" sz="1200" b="1" baseline="0" dirty="0" smtClean="0">
              <a:latin typeface="Times New Roman" pitchFamily="18" charset="0"/>
              <a:cs typeface="Times New Roman" pitchFamily="18" charset="0"/>
            </a:rPr>
            <a:t>PROVINCIA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0.13345</cdr:x>
      <cdr:y>0.0431</cdr:y>
    </cdr:from>
    <cdr:to>
      <cdr:x>0.88848</cdr:x>
      <cdr:y>0.09659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133831" y="171750"/>
          <a:ext cx="6414962" cy="21317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1" baseline="0" dirty="0" smtClean="0">
              <a:latin typeface="Times New Roman" pitchFamily="18" charset="0"/>
              <a:cs typeface="Times New Roman" pitchFamily="18" charset="0"/>
            </a:rPr>
            <a:t>BENEVENTO </a:t>
          </a:r>
          <a:r>
            <a:rPr lang="it-IT" sz="1400" b="1" baseline="0" dirty="0">
              <a:latin typeface="Times New Roman" pitchFamily="18" charset="0"/>
              <a:cs typeface="Times New Roman" pitchFamily="18" charset="0"/>
            </a:rPr>
            <a:t>E </a:t>
          </a:r>
          <a:r>
            <a:rPr lang="it-IT" sz="1400" b="1" baseline="0" dirty="0" smtClean="0">
              <a:latin typeface="Times New Roman" pitchFamily="18" charset="0"/>
              <a:cs typeface="Times New Roman" pitchFamily="18" charset="0"/>
            </a:rPr>
            <a:t>PROVINCIA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0.09225</cdr:x>
      <cdr:y>0.03496</cdr:y>
    </cdr:from>
    <cdr:to>
      <cdr:x>0.90133</cdr:x>
      <cdr:y>0.08838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78128" y="168615"/>
          <a:ext cx="6824865" cy="25767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1" baseline="0" dirty="0" smtClean="0">
              <a:latin typeface="Times New Roman" pitchFamily="18" charset="0"/>
              <a:cs typeface="Times New Roman" pitchFamily="18" charset="0"/>
            </a:rPr>
            <a:t>CASERTA </a:t>
          </a:r>
          <a:r>
            <a:rPr lang="it-IT" sz="1400" b="1" baseline="0" dirty="0">
              <a:latin typeface="Times New Roman" pitchFamily="18" charset="0"/>
              <a:cs typeface="Times New Roman" pitchFamily="18" charset="0"/>
            </a:rPr>
            <a:t>E </a:t>
          </a:r>
          <a:r>
            <a:rPr lang="it-IT" sz="1400" b="1" baseline="0" dirty="0" smtClean="0">
              <a:latin typeface="Times New Roman" pitchFamily="18" charset="0"/>
              <a:cs typeface="Times New Roman" pitchFamily="18" charset="0"/>
            </a:rPr>
            <a:t>PROVINCIA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0.69326</cdr:x>
      <cdr:y>0.01683</cdr:y>
    </cdr:from>
    <cdr:to>
      <cdr:x>0.98887</cdr:x>
      <cdr:y>0.14598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542020" y="140970"/>
          <a:ext cx="3642360" cy="1082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endParaRPr lang="it-IT" sz="16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0.3791</cdr:x>
      <cdr:y>0.57708</cdr:y>
    </cdr:from>
    <cdr:to>
      <cdr:x>0.57851</cdr:x>
      <cdr:y>0.64525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303086" y="3324350"/>
          <a:ext cx="1737474" cy="392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dirty="0"/>
            <a:t>PROVINCIA</a:t>
          </a:r>
          <a:r>
            <a:rPr lang="it-IT" sz="500" dirty="0"/>
            <a:t> </a:t>
          </a:r>
          <a:r>
            <a:rPr lang="it-IT" sz="900" dirty="0"/>
            <a:t>DI NAPOLI</a:t>
          </a:r>
        </a:p>
      </cdr:txBody>
    </cdr:sp>
  </cdr:relSizeAnchor>
  <cdr:relSizeAnchor xmlns:cdr="http://schemas.openxmlformats.org/drawingml/2006/chartDrawing">
    <cdr:from>
      <cdr:x>0.49165</cdr:x>
      <cdr:y>0.206</cdr:y>
    </cdr:from>
    <cdr:to>
      <cdr:x>0.62276</cdr:x>
      <cdr:y>0.26785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6057900" y="1725930"/>
          <a:ext cx="1615440" cy="51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0.54646</cdr:x>
      <cdr:y>0.27933</cdr:y>
    </cdr:from>
    <cdr:to>
      <cdr:x>0.65289</cdr:x>
      <cdr:y>0.34358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4761288" y="1609119"/>
          <a:ext cx="927344" cy="37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dirty="0">
              <a:solidFill>
                <a:schemeClr val="bg1"/>
              </a:solidFill>
            </a:rPr>
            <a:t>NAPOLI</a:t>
          </a:r>
          <a:endParaRPr lang="it-IT" sz="5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0.37347</cdr:x>
      <cdr:y>0.18271</cdr:y>
    </cdr:from>
    <cdr:to>
      <cdr:x>0.50413</cdr:x>
      <cdr:y>0.28212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3254032" y="1052526"/>
          <a:ext cx="1138456" cy="572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dirty="0"/>
            <a:t>CASERTA E PROVINCIA</a:t>
          </a:r>
        </a:p>
      </cdr:txBody>
    </cdr:sp>
  </cdr:relSizeAnchor>
  <cdr:relSizeAnchor xmlns:cdr="http://schemas.openxmlformats.org/drawingml/2006/chartDrawing">
    <cdr:from>
      <cdr:x>0.83859</cdr:x>
      <cdr:y>0.16689</cdr:y>
    </cdr:from>
    <cdr:to>
      <cdr:x>0.9128</cdr:x>
      <cdr:y>0.27603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10332720" y="13982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0.28324</cdr:x>
      <cdr:y>0.10778</cdr:y>
    </cdr:from>
    <cdr:to>
      <cdr:x>0.42053</cdr:x>
      <cdr:y>0.13506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3489960" y="902970"/>
          <a:ext cx="169164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0.08034</cdr:x>
      <cdr:y>0.31778</cdr:y>
    </cdr:from>
    <cdr:to>
      <cdr:x>0.20588</cdr:x>
      <cdr:y>0.35052</cdr:y>
    </cdr:to>
    <cdr:sp macro="" textlink="">
      <cdr:nvSpPr>
        <cdr:cNvPr id="9" name="CasellaDiTesto 8"/>
        <cdr:cNvSpPr txBox="1"/>
      </cdr:nvSpPr>
      <cdr:spPr>
        <a:xfrm xmlns:a="http://schemas.openxmlformats.org/drawingml/2006/main" rot="1685839">
          <a:off x="700039" y="1830642"/>
          <a:ext cx="1093826" cy="188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>
              <a:solidFill>
                <a:schemeClr val="bg1"/>
              </a:solidFill>
            </a:rPr>
            <a:t>AVELLINO </a:t>
          </a:r>
        </a:p>
      </cdr:txBody>
    </cdr:sp>
  </cdr:relSizeAnchor>
  <cdr:relSizeAnchor xmlns:cdr="http://schemas.openxmlformats.org/drawingml/2006/chartDrawing">
    <cdr:from>
      <cdr:x>0.08652</cdr:x>
      <cdr:y>0.26894</cdr:y>
    </cdr:from>
    <cdr:to>
      <cdr:x>0.25782</cdr:x>
      <cdr:y>0.30077</cdr:y>
    </cdr:to>
    <cdr:sp macro="" textlink="">
      <cdr:nvSpPr>
        <cdr:cNvPr id="10" name="CasellaDiTesto 9"/>
        <cdr:cNvSpPr txBox="1"/>
      </cdr:nvSpPr>
      <cdr:spPr>
        <a:xfrm xmlns:a="http://schemas.openxmlformats.org/drawingml/2006/main" rot="1599858">
          <a:off x="753867" y="1549282"/>
          <a:ext cx="1492532" cy="183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>
              <a:solidFill>
                <a:schemeClr val="bg1"/>
              </a:solidFill>
            </a:rPr>
            <a:t>BENEVENTO</a:t>
          </a:r>
          <a:endParaRPr lang="it-IT" sz="1100" dirty="0">
            <a:solidFill>
              <a:schemeClr val="bg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0.0821</cdr:x>
      <cdr:y>0.02501</cdr:y>
    </cdr:from>
    <cdr:to>
      <cdr:x>0.88047</cdr:x>
      <cdr:y>0.08231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55072" y="152080"/>
          <a:ext cx="7342909" cy="34842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dirty="0">
              <a:latin typeface="Times New Roman" pitchFamily="18" charset="0"/>
              <a:cs typeface="Times New Roman" pitchFamily="18" charset="0"/>
            </a:rPr>
            <a:t>GRAFICO RIASSUNTIVO PER GRADO</a:t>
          </a:r>
          <a:r>
            <a:rPr lang="it-IT" sz="1600" b="1" baseline="0" dirty="0">
              <a:latin typeface="Times New Roman" pitchFamily="18" charset="0"/>
              <a:cs typeface="Times New Roman" pitchFamily="18" charset="0"/>
            </a:rPr>
            <a:t> DI ISTRUZIONE A.S. 2021/2022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0.17045</cdr:x>
      <cdr:y>0.16178</cdr:y>
    </cdr:from>
    <cdr:to>
      <cdr:x>0.79177</cdr:x>
      <cdr:y>0.20592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088232" y="1512168"/>
          <a:ext cx="7611957" cy="41258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dirty="0" smtClean="0">
              <a:latin typeface="Times New Roman" pitchFamily="18" charset="0"/>
              <a:cs typeface="Times New Roman" pitchFamily="18" charset="0"/>
            </a:rPr>
            <a:t>COMUNI </a:t>
          </a:r>
          <a:r>
            <a:rPr lang="it-IT" sz="1600" b="1" dirty="0">
              <a:latin typeface="Times New Roman" pitchFamily="18" charset="0"/>
              <a:cs typeface="Times New Roman" pitchFamily="18" charset="0"/>
            </a:rPr>
            <a:t>PROVINCIA</a:t>
          </a:r>
          <a:r>
            <a:rPr lang="it-IT" sz="1600" b="1" baseline="0" dirty="0">
              <a:latin typeface="Times New Roman" pitchFamily="18" charset="0"/>
              <a:cs typeface="Times New Roman" pitchFamily="18" charset="0"/>
            </a:rPr>
            <a:t> DI NAPOLI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0.15241</cdr:x>
      <cdr:y>0.02774</cdr:y>
    </cdr:from>
    <cdr:to>
      <cdr:x>0.85495</cdr:x>
      <cdr:y>0.0814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737360" y="232410"/>
          <a:ext cx="8008620" cy="44958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baseline="0" dirty="0" smtClean="0">
              <a:latin typeface="Times New Roman" pitchFamily="18" charset="0"/>
              <a:cs typeface="Times New Roman" pitchFamily="18" charset="0"/>
            </a:rPr>
            <a:t>AVELLINO </a:t>
          </a:r>
          <a:r>
            <a:rPr lang="it-IT" sz="1600" b="1" baseline="0" dirty="0">
              <a:latin typeface="Times New Roman" pitchFamily="18" charset="0"/>
              <a:cs typeface="Times New Roman" pitchFamily="18" charset="0"/>
            </a:rPr>
            <a:t>E PROVINCIA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0.13493</cdr:x>
      <cdr:y>0</cdr:y>
    </cdr:from>
    <cdr:to>
      <cdr:x>0.88996</cdr:x>
      <cdr:y>0.05349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224136" y="0"/>
          <a:ext cx="6850150" cy="23880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baseline="0" dirty="0" smtClean="0">
              <a:latin typeface="Times New Roman" pitchFamily="18" charset="0"/>
              <a:cs typeface="Times New Roman" pitchFamily="18" charset="0"/>
            </a:rPr>
            <a:t>BENEVENTO </a:t>
          </a:r>
          <a:r>
            <a:rPr lang="it-IT" sz="1600" b="1" baseline="0" dirty="0">
              <a:latin typeface="Times New Roman" pitchFamily="18" charset="0"/>
              <a:cs typeface="Times New Roman" pitchFamily="18" charset="0"/>
            </a:rPr>
            <a:t>E PROVINCIA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0.11238</cdr:x>
      <cdr:y>0.01315</cdr:y>
    </cdr:from>
    <cdr:to>
      <cdr:x>0.92146</cdr:x>
      <cdr:y>0.06657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008112" y="72008"/>
          <a:ext cx="7257608" cy="2924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baseline="0" dirty="0" smtClean="0">
              <a:latin typeface="Times New Roman" pitchFamily="18" charset="0"/>
              <a:cs typeface="Times New Roman" pitchFamily="18" charset="0"/>
            </a:rPr>
            <a:t>CASERTA </a:t>
          </a:r>
          <a:r>
            <a:rPr lang="it-IT" sz="1600" b="1" baseline="0" dirty="0">
              <a:latin typeface="Times New Roman" pitchFamily="18" charset="0"/>
              <a:cs typeface="Times New Roman" pitchFamily="18" charset="0"/>
            </a:rPr>
            <a:t>E PROVINCIA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0.69326</cdr:x>
      <cdr:y>0.01683</cdr:y>
    </cdr:from>
    <cdr:to>
      <cdr:x>0.98887</cdr:x>
      <cdr:y>0.14598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542020" y="140970"/>
          <a:ext cx="3642360" cy="1082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endParaRPr lang="it-IT" sz="16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0.49165</cdr:x>
      <cdr:y>0.206</cdr:y>
    </cdr:from>
    <cdr:to>
      <cdr:x>0.62276</cdr:x>
      <cdr:y>0.26785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6057900" y="1725930"/>
          <a:ext cx="1615440" cy="51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0.83859</cdr:x>
      <cdr:y>0.16689</cdr:y>
    </cdr:from>
    <cdr:to>
      <cdr:x>0.9128</cdr:x>
      <cdr:y>0.27603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10332720" y="13982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0.28324</cdr:x>
      <cdr:y>0.10778</cdr:y>
    </cdr:from>
    <cdr:to>
      <cdr:x>0.42053</cdr:x>
      <cdr:y>0.13506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3489960" y="902970"/>
          <a:ext cx="169164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0.15312</cdr:x>
      <cdr:y>1.52608E-7</cdr:y>
    </cdr:from>
    <cdr:to>
      <cdr:x>0.84688</cdr:x>
      <cdr:y>0.03297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398778" y="1"/>
          <a:ext cx="6337618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dirty="0">
              <a:latin typeface="Times New Roman" pitchFamily="18" charset="0"/>
              <a:cs typeface="Times New Roman" pitchFamily="18" charset="0"/>
            </a:rPr>
            <a:t>GRAFICO RIASSUNTIVO PER GRADO</a:t>
          </a:r>
          <a:r>
            <a:rPr lang="it-IT" sz="1600" b="1" baseline="0" dirty="0">
              <a:latin typeface="Times New Roman" pitchFamily="18" charset="0"/>
              <a:cs typeface="Times New Roman" pitchFamily="18" charset="0"/>
            </a:rPr>
            <a:t> DI ISTRUZIONE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0.13246</cdr:x>
      <cdr:y>0.24066</cdr:y>
    </cdr:from>
    <cdr:to>
      <cdr:x>0.86753</cdr:x>
      <cdr:y>0.29398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378481" y="1807070"/>
          <a:ext cx="7649417" cy="40036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baseline="0" dirty="0" smtClean="0">
              <a:latin typeface="Times New Roman" pitchFamily="18" charset="0"/>
              <a:cs typeface="Times New Roman" pitchFamily="18" charset="0"/>
            </a:rPr>
            <a:t>COMUNE</a:t>
          </a:r>
          <a:r>
            <a:rPr lang="it-IT" sz="1600" b="1" dirty="0" smtClean="0">
              <a:latin typeface="Times New Roman" pitchFamily="18" charset="0"/>
              <a:cs typeface="Times New Roman" pitchFamily="18" charset="0"/>
            </a:rPr>
            <a:t> DI </a:t>
          </a:r>
          <a:r>
            <a:rPr lang="it-IT" sz="1600" b="1" baseline="0" dirty="0" smtClean="0">
              <a:latin typeface="Times New Roman" pitchFamily="18" charset="0"/>
              <a:cs typeface="Times New Roman" pitchFamily="18" charset="0"/>
            </a:rPr>
            <a:t>NAPOLI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0.22531</cdr:x>
      <cdr:y>0.03409</cdr:y>
    </cdr:from>
    <cdr:to>
      <cdr:x>0.84663</cdr:x>
      <cdr:y>0.07823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757729" y="298121"/>
          <a:ext cx="7604927" cy="3860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1600" b="1" dirty="0" smtClean="0">
              <a:latin typeface="Times New Roman" pitchFamily="18" charset="0"/>
              <a:cs typeface="Times New Roman" pitchFamily="18" charset="0"/>
            </a:rPr>
            <a:t>COMUNI </a:t>
          </a:r>
          <a:r>
            <a:rPr lang="it-IT" sz="1600" b="1" dirty="0">
              <a:latin typeface="Times New Roman" pitchFamily="18" charset="0"/>
              <a:cs typeface="Times New Roman" pitchFamily="18" charset="0"/>
            </a:rPr>
            <a:t>PROVINCIA</a:t>
          </a:r>
          <a:r>
            <a:rPr lang="it-IT" sz="1600" b="1" baseline="0" dirty="0">
              <a:latin typeface="Times New Roman" pitchFamily="18" charset="0"/>
              <a:cs typeface="Times New Roman" pitchFamily="18" charset="0"/>
            </a:rPr>
            <a:t> DI NAPOLI </a:t>
          </a:r>
          <a:endParaRPr lang="it-IT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7C18EC-94CA-48BC-8C0D-40E37E1FDFB0}" type="datetime1">
              <a:rPr lang="it-IT" smtClean="0">
                <a:solidFill>
                  <a:schemeClr val="tx2"/>
                </a:solidFill>
              </a:rPr>
              <a:t>24/01/2022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it-IT">
                <a:solidFill>
                  <a:schemeClr val="tx2"/>
                </a:solidFill>
              </a:rPr>
              <a:t>‹N›</a:t>
            </a:fld>
            <a:endParaRPr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739464D7-C043-4CEF-A315-9F2C9184B2B6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it-IT" noProof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8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86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53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47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97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24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5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ABA371-FAA3-4403-AF2D-35FCEEEBFB1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  <p:grpSp>
        <p:nvGrpSpPr>
          <p:cNvPr id="7" name="Gruppo 6" descr="Pila di libri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8" name="Rettangolo 7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/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0" name="Immagine 9" descr="Pila di libri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1" name="Rettangolo 10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37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598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254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9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424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193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871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126445-1D40-47F3-9946-849FB42DBDA4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249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17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3AC363-7376-4270-A297-ACDB839906AF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427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FED9A5-7390-4148-A7EB-72878ABCE967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76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E4D822-00E1-4281-80FF-F3F1BB84EF41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605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C15EE4-9EF3-4043-B31F-6DE159E1A628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519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715429-39D1-4868-A300-3EF63A48DC60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235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223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A450DA-893A-4440-9381-F1B98FE71D91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30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AFC59F-826B-40C9-AB91-B95568A58D6C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508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6B25C302-FD7D-401F-A6A6-4AFF83A1D16A}" type="datetime1">
              <a:rPr lang="it-IT" noProof="0" smtClean="0"/>
              <a:t>24/01/2022</a:t>
            </a:fld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 smtClean="0"/>
              <a:t>Aggiungere un piè di pagina</a:t>
            </a:r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0032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jf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79346" y="2020506"/>
            <a:ext cx="7008574" cy="385676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it-IT" sz="4400" b="1" dirty="0" smtClean="0"/>
              <a:t/>
            </a:r>
            <a:br>
              <a:rPr lang="it-IT" sz="4400" b="1" dirty="0" smtClean="0"/>
            </a:br>
            <a:r>
              <a:rPr lang="it-IT" sz="4400" b="1" dirty="0"/>
              <a:t/>
            </a:r>
            <a:br>
              <a:rPr lang="it-IT" sz="4400" b="1" dirty="0"/>
            </a:br>
            <a:r>
              <a:rPr lang="it-IT" sz="4400" b="1" dirty="0" smtClean="0"/>
              <a:t/>
            </a:r>
            <a:br>
              <a:rPr lang="it-IT" sz="4400" b="1" dirty="0" smtClean="0"/>
            </a:br>
            <a:r>
              <a:rPr lang="it-IT" sz="4400" b="1" dirty="0"/>
              <a:t/>
            </a:r>
            <a:br>
              <a:rPr lang="it-IT" sz="4400" b="1" dirty="0"/>
            </a:br>
            <a:r>
              <a:rPr lang="it-IT" sz="4400" b="1" dirty="0" smtClean="0"/>
              <a:t/>
            </a:r>
            <a:br>
              <a:rPr lang="it-IT" sz="4400" b="1" dirty="0" smtClean="0"/>
            </a:br>
            <a:r>
              <a:rPr lang="it-IT" sz="4400" b="1" dirty="0"/>
              <a:t/>
            </a:r>
            <a:br>
              <a:rPr lang="it-IT" sz="4400" b="1" dirty="0"/>
            </a:br>
            <a:r>
              <a:rPr lang="it-IT" sz="4400" b="1" dirty="0" smtClean="0"/>
              <a:t/>
            </a:r>
            <a:br>
              <a:rPr lang="it-IT" sz="4400" b="1" dirty="0" smtClean="0"/>
            </a:br>
            <a:r>
              <a:rPr lang="it-IT" sz="4400" b="1" dirty="0" smtClean="0"/>
              <a:t>EVASIONE SCOLASTICA</a:t>
            </a:r>
            <a:endParaRPr lang="it-IT" sz="4400" b="1" dirty="0"/>
          </a:p>
        </p:txBody>
      </p:sp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260648"/>
            <a:ext cx="815340" cy="828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5025918" y="1219497"/>
            <a:ext cx="6984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PROCURA DELLA REPUBBLICA  PER I </a:t>
            </a:r>
            <a:r>
              <a:rPr lang="it-IT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MINORENNI 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NAPOLI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02" y="2402949"/>
            <a:ext cx="3181350" cy="2322195"/>
          </a:xfrm>
          <a:prstGeom prst="rect">
            <a:avLst/>
          </a:prstGeom>
        </p:spPr>
      </p:pic>
      <p:pic>
        <p:nvPicPr>
          <p:cNvPr id="5" name="X2Download.com - Pinocchio_ Viaggio In Groppa Al Tonno (128 kbps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9938" y="31845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293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805906"/>
              </p:ext>
            </p:extLst>
          </p:nvPr>
        </p:nvGraphicFramePr>
        <p:xfrm>
          <a:off x="981844" y="332656"/>
          <a:ext cx="928903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67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000">
        <p14:pan dir="u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567290"/>
              </p:ext>
            </p:extLst>
          </p:nvPr>
        </p:nvGraphicFramePr>
        <p:xfrm>
          <a:off x="1495742" y="116632"/>
          <a:ext cx="913517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Dario-Marianelli-Pinocchio-Soundtrack-_2019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9938" y="31845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83518"/>
              </p:ext>
            </p:extLst>
          </p:nvPr>
        </p:nvGraphicFramePr>
        <p:xfrm>
          <a:off x="1269876" y="548687"/>
          <a:ext cx="8784975" cy="568862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32317"/>
                <a:gridCol w="2183350"/>
                <a:gridCol w="1272188"/>
                <a:gridCol w="997120"/>
              </a:tblGrid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NAPOLI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58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205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13%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135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PROVINCIA NAPOLI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178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11%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468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340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22%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AVELLINO E PROVINCIA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BENEVENTO E PROVINCIA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CASERTA E PROVINCIA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69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55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44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  <a:tr h="355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1568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100%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01" marR="6901" marT="69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64434"/>
              </p:ext>
            </p:extLst>
          </p:nvPr>
        </p:nvGraphicFramePr>
        <p:xfrm>
          <a:off x="1341884" y="764706"/>
          <a:ext cx="8856984" cy="496855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67828"/>
                <a:gridCol w="2201246"/>
                <a:gridCol w="1282616"/>
                <a:gridCol w="1005294"/>
              </a:tblGrid>
              <a:tr h="8280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NAPOLI</a:t>
                      </a:r>
                      <a:endParaRPr lang="it-IT" sz="1800" b="1" i="0" u="none" strike="noStrike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398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25%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280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PROVINCIA NAPOLI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971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62%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280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AVELLINO E PROVINCIA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10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1%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280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BENEVENTO E PROVINCIA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6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0%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280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CASERTA E PROVINCIA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183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12%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280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 </a:t>
                      </a:r>
                      <a:endParaRPr lang="it-IT" sz="1800" b="1" i="0" u="none" strike="noStrike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1568</a:t>
                      </a:r>
                      <a:endParaRPr lang="it-IT" sz="1800" b="1" i="0" u="none" strike="noStrike" cap="none" spc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100%</a:t>
                      </a:r>
                      <a:endParaRPr lang="it-IT" sz="1800" b="1" i="0" u="none" strike="noStrike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6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1484784"/>
            <a:ext cx="688965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it-IT" sz="2400" dirty="0" smtClean="0">
                <a:solidFill>
                  <a:srgbClr val="002060"/>
                </a:solidFill>
              </a:rPr>
              <a:t>RELAZIONE SULLA DISPERSIONE SCOLASTICA SCUOLE PRIMARIE E SECONDARIE DI 1° E 2° GRADO</a:t>
            </a:r>
            <a:br>
              <a:rPr lang="it-IT" sz="2400" dirty="0" smtClean="0">
                <a:solidFill>
                  <a:srgbClr val="002060"/>
                </a:solidFill>
              </a:rPr>
            </a:br>
            <a:r>
              <a:rPr lang="it-IT" sz="2400" dirty="0" smtClean="0">
                <a:solidFill>
                  <a:srgbClr val="002060"/>
                </a:solidFill>
              </a:rPr>
              <a:t>ANNO 2021/2022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</a:p>
          <a:p>
            <a:pPr marL="0" indent="0" algn="just" rtl="0">
              <a:lnSpc>
                <a:spcPct val="200000"/>
              </a:lnSpc>
              <a:buNone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L’Anno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colastico 2021/2022, così come l’anno precedente, è caratterizzato dalla presenza della pandemia dovuta al virus Sars-Cov-2, che sta comportando comunque periodi di frequenza scolastica in presenza alternati a periodi di frequenza scolastica in DAD (Didattica a Distanza).</a:t>
            </a:r>
          </a:p>
          <a:p>
            <a:pPr marL="0" indent="0" algn="just" rtl="0">
              <a:lnSpc>
                <a:spcPct val="200000"/>
              </a:lnSpc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Il Procuratore della Repubblica per i minorenni di Napoli, in data 28.09.2021,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rinnovava l’invito, ai Dirigenti Scolastici, a segnalare gli alunni inadempienti.</a:t>
            </a: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dirty="0" smtClean="0"/>
              <a:t>DATI EOS 2021/2022 </a:t>
            </a:r>
            <a:r>
              <a:rPr lang="it-IT" sz="2800" dirty="0" smtClean="0"/>
              <a:t>(AL 18/01/2022)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55567"/>
              </p:ext>
            </p:extLst>
          </p:nvPr>
        </p:nvGraphicFramePr>
        <p:xfrm>
          <a:off x="891222" y="-325351"/>
          <a:ext cx="10406380" cy="750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5732"/>
              </p:ext>
            </p:extLst>
          </p:nvPr>
        </p:nvGraphicFramePr>
        <p:xfrm>
          <a:off x="405780" y="116632"/>
          <a:ext cx="10945216" cy="653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234628"/>
              </p:ext>
            </p:extLst>
          </p:nvPr>
        </p:nvGraphicFramePr>
        <p:xfrm>
          <a:off x="1269876" y="332656"/>
          <a:ext cx="972108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803580"/>
              </p:ext>
            </p:extLst>
          </p:nvPr>
        </p:nvGraphicFramePr>
        <p:xfrm>
          <a:off x="1053852" y="692696"/>
          <a:ext cx="91450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81844" y="620688"/>
            <a:ext cx="92890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PREMESSA</a:t>
            </a:r>
          </a:p>
          <a:p>
            <a:pPr algn="just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fenomeno della dispersione scolastica è certamente uno dei nodi fondamentali che nel Distretto deve essere affrontato per favorire la crescita culturale e civile di tutti i cittadini e per prevenire i fenomeni di devianza minorile.</a:t>
            </a:r>
          </a:p>
          <a:p>
            <a:pPr algn="just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di tutta evidenza che la disaffezione per l’istruzione e la scuola siano spesso manifestazione di problemi familiari più profondi e della scarsa capacità dei genitori nell’esercizio della loro responsabilità rispetto ai figli.</a:t>
            </a:r>
          </a:p>
          <a:p>
            <a:pPr algn="just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Negli ultimi anni quest’Ufficio ha affrontato tale grave problema cercando di sollecitare le segnalazioni di inadempienza tanto che si è passati da un numero di sole 76 segnalazioni nell’anno 2016 a 802 segnalazioni nell’anno 2019.</a:t>
            </a:r>
          </a:p>
          <a:p>
            <a:pPr algn="just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Purtroppo nell’anno scolastico 2019/2020, segnato dalla pandemia ancora in corso, si è avuta una riduzione delle segnalazioni a sole 441.</a:t>
            </a:r>
          </a:p>
          <a:p>
            <a:pPr algn="just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è, quindi, provveduto a sollecitare, con lettera scritta diretta a tutti i dirigenti scolastici del Distretto, le segnalazioni per inadempienza secondo le indicazioni contenute nella circolare dell’Ufficio Scolastico Regionale del 2018.</a:t>
            </a:r>
          </a:p>
          <a:p>
            <a:pPr algn="just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dati pervenuti hanno permesso di effettuare un’analisi qualitativa finalizzata alla predisposizione di interventi di prevenzione mirati per le diverse aree territoriali e cicli scolastici.</a:t>
            </a:r>
          </a:p>
        </p:txBody>
      </p:sp>
    </p:spTree>
    <p:extLst>
      <p:ext uri="{BB962C8B-B14F-4D97-AF65-F5344CB8AC3E}">
        <p14:creationId xmlns:p14="http://schemas.microsoft.com/office/powerpoint/2010/main" val="887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80183"/>
              </p:ext>
            </p:extLst>
          </p:nvPr>
        </p:nvGraphicFramePr>
        <p:xfrm>
          <a:off x="981844" y="332656"/>
          <a:ext cx="91450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4000">
        <p14:warp dir="i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061629"/>
              </p:ext>
            </p:extLst>
          </p:nvPr>
        </p:nvGraphicFramePr>
        <p:xfrm>
          <a:off x="1701924" y="548680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07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966913"/>
              </p:ext>
            </p:extLst>
          </p:nvPr>
        </p:nvGraphicFramePr>
        <p:xfrm>
          <a:off x="1557908" y="404664"/>
          <a:ext cx="8712968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1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609204"/>
              </p:ext>
            </p:extLst>
          </p:nvPr>
        </p:nvGraphicFramePr>
        <p:xfrm>
          <a:off x="1495742" y="388620"/>
          <a:ext cx="919734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21380"/>
              </p:ext>
            </p:extLst>
          </p:nvPr>
        </p:nvGraphicFramePr>
        <p:xfrm>
          <a:off x="1485902" y="692694"/>
          <a:ext cx="8568951" cy="504056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386118"/>
                <a:gridCol w="1727611"/>
                <a:gridCol w="1727611"/>
                <a:gridCol w="1727611"/>
              </a:tblGrid>
              <a:tr h="29650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PERCENTUALI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NAPOLI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14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58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15%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PROVINCIA NAPOLI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13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60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16%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158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42%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AVELLINO E PROVINCIA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BENEVENTO E PROVINCIA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CASERTA E PROVINCIA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Elementari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1%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Medie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58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15%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Superiori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377</a:t>
                      </a:r>
                      <a:endParaRPr lang="it-IT" sz="1600" b="1" i="0" u="none" strike="noStrike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100%</a:t>
                      </a:r>
                      <a:endParaRPr lang="it-IT" sz="16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79" marR="7479" marT="74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127357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12399"/>
              </p:ext>
            </p:extLst>
          </p:nvPr>
        </p:nvGraphicFramePr>
        <p:xfrm>
          <a:off x="1269876" y="836712"/>
          <a:ext cx="8640960" cy="4824538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55000" dir="5400000" sy="-100000" algn="bl" rotWithShape="0"/>
                </a:effectLst>
                <a:tableStyleId>{3B4B98B0-60AC-42C2-AFA5-B58CD77FA1E5}</a:tableStyleId>
              </a:tblPr>
              <a:tblGrid>
                <a:gridCol w="2915339"/>
                <a:gridCol w="2915339"/>
                <a:gridCol w="840458"/>
                <a:gridCol w="1969824"/>
              </a:tblGrid>
              <a:tr h="48363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TABELLA CON PERCENTUALI</a:t>
                      </a:r>
                      <a:endParaRPr lang="it-IT" sz="20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482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NAPOLI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72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19%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61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PROVINCIA NAPOLI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231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61%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61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AVELLINO E PROVINCIA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3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1%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61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BENEVENTO E PROVINCIA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5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1%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61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CASERTA E PROVINCIA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66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18%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482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 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377</a:t>
                      </a:r>
                      <a:endParaRPr lang="it-IT" sz="1800" b="1" i="0" u="none" strike="noStrike" cap="none" spc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1" u="none" strike="noStrike" cap="none" spc="0" dirty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100%</a:t>
                      </a:r>
                      <a:endParaRPr lang="it-IT" sz="1800" b="1" i="0" u="none" strike="noStrike" cap="none" spc="0" dirty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5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5262" y="476672"/>
            <a:ext cx="9402274" cy="88805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50800" h="38100" prst="riblet"/>
            </a:sp3d>
          </a:bodyPr>
          <a:lstStyle/>
          <a:p>
            <a:pPr algn="ctr"/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ANNO SCOLASTICO</a:t>
            </a:r>
            <a:endParaRPr lang="it-IT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1484784"/>
            <a:ext cx="4968551" cy="49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927709"/>
              </p:ext>
            </p:extLst>
          </p:nvPr>
        </p:nvGraphicFramePr>
        <p:xfrm>
          <a:off x="765820" y="476672"/>
          <a:ext cx="943304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14339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452257"/>
              </p:ext>
            </p:extLst>
          </p:nvPr>
        </p:nvGraphicFramePr>
        <p:xfrm>
          <a:off x="-1" y="-531440"/>
          <a:ext cx="12188825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0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60336"/>
              </p:ext>
            </p:extLst>
          </p:nvPr>
        </p:nvGraphicFramePr>
        <p:xfrm>
          <a:off x="1701924" y="836712"/>
          <a:ext cx="8255828" cy="482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643712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418433"/>
              </p:ext>
            </p:extLst>
          </p:nvPr>
        </p:nvGraphicFramePr>
        <p:xfrm>
          <a:off x="1341884" y="908720"/>
          <a:ext cx="900067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03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allOve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312046"/>
              </p:ext>
            </p:extLst>
          </p:nvPr>
        </p:nvGraphicFramePr>
        <p:xfrm>
          <a:off x="1341884" y="548680"/>
          <a:ext cx="8970198" cy="547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3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284921"/>
              </p:ext>
            </p:extLst>
          </p:nvPr>
        </p:nvGraphicFramePr>
        <p:xfrm>
          <a:off x="2061964" y="620688"/>
          <a:ext cx="770485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80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526</Words>
  <Application>Microsoft Office PowerPoint</Application>
  <PresentationFormat>Personalizzato</PresentationFormat>
  <Paragraphs>223</Paragraphs>
  <Slides>25</Slides>
  <Notes>8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Ione</vt:lpstr>
      <vt:lpstr>       EVASIONE SCOLASTICA</vt:lpstr>
      <vt:lpstr>Presentazione standard di PowerPoint</vt:lpstr>
      <vt:lpstr>ANNO SCOLASTICO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RELAZIONE SULLA DISPERSIONE SCOLASTICA SCUOLE PRIMARIE E SECONDARIE DI 1° E 2° GRADO ANNO 2021/2022</vt:lpstr>
      <vt:lpstr>DATI EOS 2021/2022 (AL 18/01/2022)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EVASIONE SCOLASTICA</dc:title>
  <dc:creator>LIGUORI Giuseppe</dc:creator>
  <cp:lastModifiedBy>LIGUORI Giuseppe</cp:lastModifiedBy>
  <cp:revision>60</cp:revision>
  <dcterms:created xsi:type="dcterms:W3CDTF">2022-01-18T11:40:56Z</dcterms:created>
  <dcterms:modified xsi:type="dcterms:W3CDTF">2022-01-24T11:31:07Z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